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0" r:id="rId4"/>
    <p:sldId id="261" r:id="rId5"/>
    <p:sldId id="264" r:id="rId6"/>
    <p:sldId id="262" r:id="rId7"/>
    <p:sldId id="265" r:id="rId8"/>
    <p:sldId id="266" r:id="rId9"/>
    <p:sldId id="263" r:id="rId10"/>
    <p:sldId id="267" r:id="rId11"/>
    <p:sldId id="259" r:id="rId12"/>
    <p:sldId id="268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817"/>
    <a:srgbClr val="2A6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09A04-2735-4CC8-9F4D-E1F710D83CC7}" type="datetimeFigureOut">
              <a:rPr lang="de-DE" smtClean="0"/>
              <a:t>24.06.2018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9B6ED-ED33-4586-988D-B854D3909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94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CEEF-3BC5-4B5B-9C81-C2CD995D98CD}" type="datetimeFigureOut">
              <a:rPr lang="de-DE" smtClean="0"/>
              <a:t>24.06.2018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ED2E1-CDA9-4C47-AE8D-84A12ADB4B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6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High </a:t>
            </a:r>
            <a:r>
              <a:rPr lang="de-DE" dirty="0" err="1" smtClean="0"/>
              <a:t>polarisation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2 </a:t>
            </a:r>
            <a:r>
              <a:rPr lang="de-DE" dirty="0" err="1" smtClean="0"/>
              <a:t>asymmetric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carbon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atoms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polar </a:t>
            </a:r>
            <a:r>
              <a:rPr lang="de-DE" baseline="0" dirty="0" err="1" smtClean="0"/>
              <a:t>groups</a:t>
            </a:r>
            <a:r>
              <a:rPr lang="de-DE" baseline="0" dirty="0" smtClean="0"/>
              <a:t> </a:t>
            </a:r>
            <a:r>
              <a:rPr lang="de-DE" baseline="0" smtClean="0"/>
              <a:t>attached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ED2E1-CDA9-4C47-AE8D-84A12ADB4BF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28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rectified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ED2E1-CDA9-4C47-AE8D-84A12ADB4BF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9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Full-wave</a:t>
            </a:r>
            <a:r>
              <a:rPr lang="de-DE" dirty="0" smtClean="0"/>
              <a:t> </a:t>
            </a:r>
            <a:r>
              <a:rPr lang="de-DE" dirty="0" err="1" smtClean="0"/>
              <a:t>rectifier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ED2E1-CDA9-4C47-AE8D-84A12ADB4BF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5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949280"/>
            <a:ext cx="7200800" cy="5760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3568" y="5589240"/>
            <a:ext cx="7200800" cy="360040"/>
          </a:xfrm>
        </p:spPr>
        <p:txBody>
          <a:bodyPr>
            <a:noAutofit/>
          </a:bodyPr>
          <a:lstStyle>
            <a:lvl1pPr marL="0" indent="0" algn="l">
              <a:buNone/>
              <a:defRPr sz="18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Autor, Akad. Grad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12160" y="6525344"/>
            <a:ext cx="1845568" cy="332656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812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177257"/>
            <a:ext cx="7416824" cy="255599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1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Titel Rubrik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39552" y="2241154"/>
            <a:ext cx="7416824" cy="936103"/>
          </a:xfr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65776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4641379"/>
          </a:xfrm>
        </p:spPr>
        <p:txBody>
          <a:bodyPr/>
          <a:lstStyle>
            <a:lvl1pPr marL="342900" indent="-3429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1pPr>
            <a:lvl2pPr marL="742950" indent="-28575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2pPr>
            <a:lvl3pPr marL="11430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3pPr>
            <a:lvl4pPr marL="16002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4pPr>
            <a:lvl5pPr marL="2057400" indent="-228600">
              <a:buClr>
                <a:srgbClr val="E97817"/>
              </a:buClr>
              <a:buFont typeface="Wingdings" panose="05000000000000000000" pitchFamily="2" charset="2"/>
              <a:buChar char="§"/>
              <a:defRPr sz="16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31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552" y="1484784"/>
            <a:ext cx="3960440" cy="464137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484784"/>
            <a:ext cx="3960440" cy="464137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78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8864" y="1484784"/>
            <a:ext cx="398112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E978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864" y="2132856"/>
            <a:ext cx="3981128" cy="39933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8" y="1484784"/>
            <a:ext cx="3960440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E978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8" y="2132856"/>
            <a:ext cx="3960440" cy="39933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8769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476672"/>
            <a:ext cx="6480732" cy="3600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00" b="1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15888"/>
            <a:ext cx="6480522" cy="360362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/>
            </a:lvl2pPr>
            <a:lvl3pPr marL="1371600" indent="-457200" algn="l">
              <a:buFont typeface="Arial" panose="020B0604020202020204" pitchFamily="34" charset="0"/>
              <a:buChar char="•"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  <a:lvl6pPr algn="l">
              <a:defRPr/>
            </a:lvl6pPr>
            <a:lvl7pPr algn="l">
              <a:defRPr/>
            </a:lvl7pPr>
          </a:lstStyle>
          <a:p>
            <a:pPr lvl="0"/>
            <a:r>
              <a:rPr lang="de-DE" dirty="0" smtClean="0"/>
              <a:t>Titel Rubrik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47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971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9552" y="1484784"/>
            <a:ext cx="8064896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9552" y="6597352"/>
            <a:ext cx="6480720" cy="260648"/>
          </a:xfrm>
          <a:prstGeom prst="rect">
            <a:avLst/>
          </a:prstGeom>
        </p:spPr>
        <p:txBody>
          <a:bodyPr/>
          <a:lstStyle>
            <a:lvl1pPr algn="l">
              <a:defRPr sz="1100" cap="all" baseline="0">
                <a:solidFill>
                  <a:srgbClr val="E97817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2280" y="6597352"/>
            <a:ext cx="765448" cy="26064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CA0331FE-20E8-4698-9153-CD9A6AD6A9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20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9781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olylactide" TargetMode="External"/><Relationship Id="rId2" Type="http://schemas.openxmlformats.org/officeDocument/2006/relationships/hyperlink" Target="https://en.wikipedia.org/wiki/Triboelectric_effec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B. Sc. Martin </a:t>
            </a:r>
            <a:r>
              <a:rPr lang="de-DE" dirty="0" err="1"/>
              <a:t>schneider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25.06.2018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smtClean="0"/>
              <a:t>Wireless </a:t>
            </a:r>
            <a:r>
              <a:rPr lang="de-DE" dirty="0" err="1" smtClean="0"/>
              <a:t>chargers</a:t>
            </a:r>
            <a:endParaRPr lang="de-DE" dirty="0" smtClean="0"/>
          </a:p>
          <a:p>
            <a:pPr lvl="1"/>
            <a:r>
              <a:rPr lang="de-DE" dirty="0" err="1" smtClean="0"/>
              <a:t>Wasted</a:t>
            </a:r>
            <a:r>
              <a:rPr lang="de-DE" dirty="0" smtClean="0"/>
              <a:t> </a:t>
            </a:r>
            <a:r>
              <a:rPr lang="de-DE" dirty="0" err="1" smtClean="0"/>
              <a:t>mechanical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→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endParaRPr lang="de-DE" dirty="0" smtClean="0"/>
          </a:p>
          <a:p>
            <a:pPr lvl="1"/>
            <a:r>
              <a:rPr lang="de-DE" dirty="0" smtClean="0"/>
              <a:t>~0.2 µW/min</a:t>
            </a:r>
          </a:p>
          <a:p>
            <a:pPr lvl="1"/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treatment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endParaRPr lang="de-DE" dirty="0" smtClean="0"/>
          </a:p>
          <a:p>
            <a:pPr lvl="1"/>
            <a:r>
              <a:rPr lang="de-DE" dirty="0" smtClean="0"/>
              <a:t>Large </a:t>
            </a:r>
            <a:r>
              <a:rPr lang="de-DE" dirty="0" err="1" smtClean="0"/>
              <a:t>arrays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walkways</a:t>
            </a:r>
            <a:r>
              <a:rPr lang="de-DE" dirty="0" smtClean="0"/>
              <a:t>/</a:t>
            </a:r>
            <a:r>
              <a:rPr lang="de-DE" dirty="0" err="1" smtClean="0"/>
              <a:t>roads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19367"/>
            <a:ext cx="7812360" cy="272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55576" y="544522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2540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Mallineni</a:t>
            </a:r>
            <a:r>
              <a:rPr lang="de-DE" dirty="0" smtClean="0"/>
              <a:t>, S., Dong Y. et al</a:t>
            </a:r>
            <a:r>
              <a:rPr lang="de-DE" dirty="0"/>
              <a:t>: A 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Nanogenerator,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r>
              <a:rPr lang="de-DE" dirty="0" smtClean="0"/>
              <a:t>, Vol. 8, Iss. 10, 2017</a:t>
            </a:r>
          </a:p>
          <a:p>
            <a:endParaRPr lang="de-DE" dirty="0"/>
          </a:p>
          <a:p>
            <a:r>
              <a:rPr lang="de-DE" dirty="0" smtClean="0"/>
              <a:t>[URL-1]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en.wikipedia.org/wiki/Triboelectric_effect</a:t>
            </a:r>
            <a:r>
              <a:rPr lang="de-DE" dirty="0" smtClean="0"/>
              <a:t> (20.06.2018)</a:t>
            </a:r>
          </a:p>
          <a:p>
            <a:r>
              <a:rPr lang="de-DE" dirty="0"/>
              <a:t>[URL-2]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de.wikipedia.org/wiki/Polylactide</a:t>
            </a:r>
            <a:r>
              <a:rPr lang="de-DE" dirty="0" smtClean="0"/>
              <a:t> (20.06.2018)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7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5"/>
            <a:ext cx="8064896" cy="1584176"/>
          </a:xfrm>
        </p:spPr>
        <p:txBody>
          <a:bodyPr/>
          <a:lstStyle/>
          <a:p>
            <a:r>
              <a:rPr lang="de-DE" dirty="0"/>
              <a:t>Common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electrification</a:t>
            </a:r>
            <a:endParaRPr lang="de-DE" dirty="0"/>
          </a:p>
          <a:p>
            <a:r>
              <a:rPr lang="de-DE" dirty="0" smtClean="0"/>
              <a:t>Charge </a:t>
            </a:r>
            <a:r>
              <a:rPr lang="de-DE" dirty="0" err="1" smtClean="0"/>
              <a:t>seperation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seperation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adhesion</a:t>
            </a:r>
            <a:endParaRPr lang="de-DE" dirty="0" smtClean="0"/>
          </a:p>
          <a:p>
            <a:r>
              <a:rPr lang="de-DE" dirty="0" err="1" smtClean="0"/>
              <a:t>Polarity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strength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involved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endParaRPr lang="de-DE" dirty="0" smtClean="0"/>
          </a:p>
          <a:p>
            <a:r>
              <a:rPr lang="de-DE" dirty="0" err="1" smtClean="0"/>
              <a:t>Crystallographic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tribo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piezoelectric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r>
              <a:rPr lang="de-DE" dirty="0" err="1" smtClean="0"/>
              <a:t>Greatly</a:t>
            </a:r>
            <a:r>
              <a:rPr lang="de-DE" dirty="0" smtClean="0"/>
              <a:t> </a:t>
            </a:r>
            <a:r>
              <a:rPr lang="de-DE" dirty="0" err="1" smtClean="0"/>
              <a:t>enhanced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rubbing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</a:p>
          <a:p>
            <a:endParaRPr lang="de-DE" dirty="0"/>
          </a:p>
        </p:txBody>
      </p:sp>
      <p:pic>
        <p:nvPicPr>
          <p:cNvPr id="7" name="Picture 2" descr="https://upload.wikimedia.org/wikipedia/commons/thumb/1/19/Lateral_sliding_mode_of_triboelectric_nanogenerator.tif/lossless-page1-1024px-Lateral_sliding_mode_of_triboelectric_nanogenerator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98176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1358902" y="5754129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[URL-1]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1315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Triboelectric</a:t>
            </a:r>
            <a:r>
              <a:rPr lang="de-DE" dirty="0" smtClean="0"/>
              <a:t> </a:t>
            </a:r>
            <a:r>
              <a:rPr lang="de-DE" dirty="0" err="1" smtClean="0"/>
              <a:t>nanogenerators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Triboelectric</a:t>
            </a:r>
            <a:r>
              <a:rPr lang="de-DE" dirty="0" smtClean="0"/>
              <a:t> </a:t>
            </a:r>
            <a:r>
              <a:rPr lang="de-DE" dirty="0" err="1" smtClean="0"/>
              <a:t>nanogenerators</a:t>
            </a:r>
            <a:r>
              <a:rPr lang="de-DE" dirty="0" smtClean="0"/>
              <a:t> (TENGs)</a:t>
            </a:r>
          </a:p>
          <a:p>
            <a:pPr lvl="1"/>
            <a:r>
              <a:rPr lang="de-DE" dirty="0" err="1" smtClean="0"/>
              <a:t>Maximize</a:t>
            </a:r>
            <a:r>
              <a:rPr lang="de-DE" dirty="0" smtClean="0"/>
              <a:t> potential </a:t>
            </a:r>
            <a:r>
              <a:rPr lang="de-DE" dirty="0" err="1" smtClean="0"/>
              <a:t>drop</a:t>
            </a:r>
            <a:endParaRPr lang="de-DE" dirty="0" smtClean="0"/>
          </a:p>
          <a:p>
            <a:pPr lvl="1"/>
            <a:r>
              <a:rPr lang="de-DE" dirty="0" smtClean="0"/>
              <a:t>Easy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power</a:t>
            </a:r>
          </a:p>
          <a:p>
            <a:endParaRPr lang="de-DE" dirty="0" smtClean="0"/>
          </a:p>
          <a:p>
            <a:r>
              <a:rPr lang="de-DE" dirty="0" err="1" smtClean="0"/>
              <a:t>Polylactic</a:t>
            </a:r>
            <a:r>
              <a:rPr lang="de-DE" dirty="0" smtClean="0"/>
              <a:t> </a:t>
            </a:r>
            <a:r>
              <a:rPr lang="de-DE" dirty="0" err="1" smtClean="0"/>
              <a:t>Acid</a:t>
            </a:r>
            <a:r>
              <a:rPr lang="de-DE" dirty="0" smtClean="0"/>
              <a:t> (PLA)</a:t>
            </a:r>
          </a:p>
          <a:p>
            <a:pPr lvl="1"/>
            <a:r>
              <a:rPr lang="de-DE" dirty="0" smtClean="0"/>
              <a:t>Plant-</a:t>
            </a:r>
            <a:r>
              <a:rPr lang="de-DE" dirty="0" err="1" smtClean="0"/>
              <a:t>derived</a:t>
            </a:r>
            <a:endParaRPr lang="de-DE" dirty="0" smtClean="0"/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polarization</a:t>
            </a:r>
            <a:endParaRPr lang="de-DE" dirty="0" smtClean="0"/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resistance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Graphene</a:t>
            </a:r>
            <a:r>
              <a:rPr lang="de-DE" dirty="0" smtClean="0"/>
              <a:t>-PLA</a:t>
            </a:r>
          </a:p>
          <a:p>
            <a:pPr lvl="1"/>
            <a:r>
              <a:rPr lang="de-DE" dirty="0" smtClean="0"/>
              <a:t>Nanocomposite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conducting</a:t>
            </a:r>
            <a:r>
              <a:rPr lang="de-DE" dirty="0" smtClean="0"/>
              <a:t> </a:t>
            </a:r>
            <a:r>
              <a:rPr lang="de-DE" dirty="0" err="1" smtClean="0"/>
              <a:t>graphene</a:t>
            </a:r>
            <a:endParaRPr lang="de-DE" dirty="0" smtClean="0"/>
          </a:p>
          <a:p>
            <a:pPr lvl="1"/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pPr lvl="1"/>
            <a:r>
              <a:rPr lang="de-DE" dirty="0" smtClean="0"/>
              <a:t>Low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resistance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Teflon</a:t>
            </a:r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electronegativity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Nanogenerator</a:t>
            </a:r>
          </a:p>
          <a:p>
            <a:endParaRPr lang="de-DE" dirty="0"/>
          </a:p>
        </p:txBody>
      </p:sp>
      <p:pic>
        <p:nvPicPr>
          <p:cNvPr id="1026" name="Picture 2" descr="Struktur von Polylacti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35248"/>
            <a:ext cx="23812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5508104" y="386104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[URL-2]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381007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1987465"/>
          </a:xfrm>
        </p:spPr>
        <p:txBody>
          <a:bodyPr/>
          <a:lstStyle/>
          <a:p>
            <a:r>
              <a:rPr lang="de-DE" dirty="0" err="1" smtClean="0"/>
              <a:t>Printed</a:t>
            </a:r>
            <a:r>
              <a:rPr lang="de-DE" dirty="0" smtClean="0"/>
              <a:t> </a:t>
            </a:r>
            <a:r>
              <a:rPr lang="de-DE" dirty="0" err="1" smtClean="0"/>
              <a:t>gPLA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r>
              <a:rPr lang="de-DE" dirty="0" smtClean="0"/>
              <a:t> </a:t>
            </a:r>
            <a:r>
              <a:rPr lang="de-DE" dirty="0" err="1" smtClean="0"/>
              <a:t>electrode</a:t>
            </a:r>
            <a:endParaRPr lang="de-DE" dirty="0" smtClean="0"/>
          </a:p>
          <a:p>
            <a:r>
              <a:rPr lang="de-DE" dirty="0" smtClean="0"/>
              <a:t>Teflon </a:t>
            </a:r>
            <a:r>
              <a:rPr lang="de-DE" dirty="0" err="1" smtClean="0"/>
              <a:t>sheet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top </a:t>
            </a:r>
            <a:r>
              <a:rPr lang="de-DE" dirty="0" err="1" smtClean="0"/>
              <a:t>electrode</a:t>
            </a:r>
            <a:endParaRPr lang="de-DE" dirty="0" smtClean="0"/>
          </a:p>
          <a:p>
            <a:r>
              <a:rPr lang="de-DE" dirty="0" smtClean="0"/>
              <a:t>~1 mm </a:t>
            </a:r>
            <a:r>
              <a:rPr lang="de-DE" dirty="0" err="1" smtClean="0"/>
              <a:t>air</a:t>
            </a:r>
            <a:r>
              <a:rPr lang="de-DE" dirty="0" smtClean="0"/>
              <a:t> </a:t>
            </a:r>
            <a:r>
              <a:rPr lang="de-DE" dirty="0" err="1" smtClean="0"/>
              <a:t>gap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endParaRPr lang="de-DE" dirty="0" smtClean="0"/>
          </a:p>
          <a:p>
            <a:r>
              <a:rPr lang="de-DE" dirty="0" err="1" smtClean="0"/>
              <a:t>Copper</a:t>
            </a:r>
            <a:r>
              <a:rPr lang="de-DE" dirty="0" smtClean="0"/>
              <a:t> spool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wireless</a:t>
            </a:r>
            <a:r>
              <a:rPr lang="de-DE" dirty="0" smtClean="0"/>
              <a:t> </a:t>
            </a:r>
            <a:r>
              <a:rPr lang="de-DE" dirty="0" err="1" smtClean="0"/>
              <a:t>transmitter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5790229" cy="290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79712" y="598759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4991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gPLA</a:t>
            </a:r>
            <a:r>
              <a:rPr lang="de-DE" dirty="0"/>
              <a:t> (b)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PLA (a)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 smtClean="0"/>
              <a:t>voltage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961562" cy="324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08035" y="602220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0439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err="1" smtClean="0"/>
              <a:t>Electrical</a:t>
            </a:r>
            <a:r>
              <a:rPr lang="de-DE" dirty="0" smtClean="0"/>
              <a:t> Potential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2,4 kV</a:t>
            </a:r>
          </a:p>
          <a:p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 mW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smtClean="0"/>
              <a:t>power</a:t>
            </a:r>
          </a:p>
          <a:p>
            <a:r>
              <a:rPr lang="de-DE" dirty="0" err="1" smtClean="0"/>
              <a:t>Scalably</a:t>
            </a:r>
            <a:r>
              <a:rPr lang="de-DE" dirty="0" smtClean="0"/>
              <a:t> </a:t>
            </a:r>
            <a:r>
              <a:rPr lang="de-DE" dirty="0" err="1" smtClean="0"/>
              <a:t>printed</a:t>
            </a:r>
            <a:r>
              <a:rPr lang="de-DE" dirty="0" smtClean="0"/>
              <a:t>, </a:t>
            </a:r>
            <a:r>
              <a:rPr lang="de-DE" dirty="0" err="1" smtClean="0"/>
              <a:t>mechanically</a:t>
            </a:r>
            <a:r>
              <a:rPr lang="de-DE" dirty="0" smtClean="0"/>
              <a:t> robust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790807" cy="394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187624" y="6214306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23719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62149"/>
            <a:ext cx="7344816" cy="43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78217" y="575149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07767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smtClean="0"/>
              <a:t>Wireless </a:t>
            </a:r>
            <a:r>
              <a:rPr lang="de-DE" dirty="0" err="1" smtClean="0"/>
              <a:t>signal</a:t>
            </a:r>
            <a:r>
              <a:rPr lang="de-DE" dirty="0" smtClean="0"/>
              <a:t> </a:t>
            </a:r>
            <a:r>
              <a:rPr lang="de-DE" dirty="0" err="1" smtClean="0"/>
              <a:t>transmission</a:t>
            </a:r>
            <a:endParaRPr lang="de-DE" dirty="0"/>
          </a:p>
          <a:p>
            <a:r>
              <a:rPr lang="de-DE" dirty="0" err="1" smtClean="0"/>
              <a:t>Received</a:t>
            </a:r>
            <a:r>
              <a:rPr lang="de-DE" dirty="0" smtClean="0"/>
              <a:t> via band-pass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amplified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506246" cy="42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899592" y="619102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1302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4641379"/>
          </a:xfrm>
        </p:spPr>
        <p:txBody>
          <a:bodyPr/>
          <a:lstStyle/>
          <a:p>
            <a:r>
              <a:rPr lang="de-DE" dirty="0" err="1" smtClean="0"/>
              <a:t>Selfpowered</a:t>
            </a:r>
            <a:r>
              <a:rPr lang="de-DE" dirty="0" smtClean="0"/>
              <a:t> </a:t>
            </a:r>
            <a:r>
              <a:rPr lang="de-DE" dirty="0" err="1" smtClean="0"/>
              <a:t>wireless</a:t>
            </a:r>
            <a:r>
              <a:rPr lang="de-DE" dirty="0" smtClean="0"/>
              <a:t> </a:t>
            </a:r>
            <a:r>
              <a:rPr lang="de-DE" dirty="0" err="1" smtClean="0"/>
              <a:t>controllers</a:t>
            </a:r>
            <a:endParaRPr lang="de-DE" dirty="0" smtClean="0"/>
          </a:p>
          <a:p>
            <a:pPr lvl="1"/>
            <a:r>
              <a:rPr lang="de-DE" dirty="0" smtClean="0"/>
              <a:t>Security Systems</a:t>
            </a:r>
          </a:p>
          <a:p>
            <a:pPr lvl="1"/>
            <a:r>
              <a:rPr lang="de-DE" dirty="0" smtClean="0"/>
              <a:t>Home </a:t>
            </a:r>
            <a:r>
              <a:rPr lang="de-DE" dirty="0" err="1" smtClean="0"/>
              <a:t>automation</a:t>
            </a:r>
            <a:r>
              <a:rPr lang="de-DE" dirty="0" smtClean="0"/>
              <a:t>, smart </a:t>
            </a:r>
            <a:r>
              <a:rPr lang="de-DE" dirty="0" err="1" smtClean="0"/>
              <a:t>hardware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Martin Schneider, MO17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31FE-20E8-4698-9153-CD9A6AD6A96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Wireless </a:t>
            </a:r>
            <a:r>
              <a:rPr lang="de-DE" dirty="0" err="1"/>
              <a:t>Triboelectric</a:t>
            </a:r>
            <a:r>
              <a:rPr lang="de-DE" dirty="0"/>
              <a:t> </a:t>
            </a:r>
            <a:r>
              <a:rPr lang="de-DE" dirty="0" smtClean="0"/>
              <a:t>Nanogenerator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017984" cy="391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43608" y="6214306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[</a:t>
            </a:r>
            <a:r>
              <a:rPr lang="de-DE" sz="1400" i="1" dirty="0" err="1" smtClean="0"/>
              <a:t>Mallineni</a:t>
            </a:r>
            <a:r>
              <a:rPr lang="de-DE" sz="1400" i="1" dirty="0" smtClean="0"/>
              <a:t> et al, 2018]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9068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vorlage_oran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SM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Powerpointvorlage_orange</Template>
  <TotalTime>0</TotalTime>
  <Words>395</Words>
  <Application>Microsoft Office PowerPoint</Application>
  <PresentationFormat>Bildschirmpräsentation (4:3)</PresentationFormat>
  <Paragraphs>103</Paragraphs>
  <Slides>12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Powerpointvorlage_orange</vt:lpstr>
      <vt:lpstr>Wireless Triboelectric Nanogenerator</vt:lpstr>
      <vt:lpstr>Triboelectric effect</vt:lpstr>
      <vt:lpstr>Triboelectric nanogenerators</vt:lpstr>
      <vt:lpstr>Structure</vt:lpstr>
      <vt:lpstr>Structure</vt:lpstr>
      <vt:lpstr>Results</vt:lpstr>
      <vt:lpstr>Results</vt:lpstr>
      <vt:lpstr>Results</vt:lpstr>
      <vt:lpstr>Applications</vt:lpstr>
      <vt:lpstr>Applications</vt:lpstr>
      <vt:lpstr>References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Triboelectric Nanogenerator</dc:title>
  <dc:creator>Martin Schneider</dc:creator>
  <cp:lastModifiedBy>Martin Schneider</cp:lastModifiedBy>
  <cp:revision>13</cp:revision>
  <dcterms:created xsi:type="dcterms:W3CDTF">2018-06-20T17:43:29Z</dcterms:created>
  <dcterms:modified xsi:type="dcterms:W3CDTF">2018-06-24T19:29:28Z</dcterms:modified>
</cp:coreProperties>
</file>